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0" r:id="rId3"/>
    <p:sldId id="259" r:id="rId4"/>
    <p:sldId id="257" r:id="rId5"/>
    <p:sldId id="261" r:id="rId6"/>
    <p:sldId id="262" r:id="rId7"/>
    <p:sldId id="263" r:id="rId8"/>
    <p:sldId id="264" r:id="rId9"/>
    <p:sldId id="266" r:id="rId10"/>
    <p:sldId id="267" r:id="rId11"/>
    <p:sldId id="268" r:id="rId12"/>
    <p:sldId id="265" r:id="rId13"/>
    <p:sldId id="25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3195CDAF-63A2-4EBB-AF24-62843C177FCB}" type="datetimeFigureOut">
              <a:rPr lang="ru-RU" smtClean="0"/>
              <a:pPr/>
              <a:t>25.02.2025</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4C9BBF7A-AF17-41F0-AFAF-CC69AFFD86F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195CDAF-63A2-4EBB-AF24-62843C177FCB}" type="datetimeFigureOut">
              <a:rPr lang="ru-RU" smtClean="0"/>
              <a:pPr/>
              <a:t>25.02.2025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9BBF7A-AF17-41F0-AFAF-CC69AFFD86F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195CDAF-63A2-4EBB-AF24-62843C177FCB}" type="datetimeFigureOut">
              <a:rPr lang="ru-RU" smtClean="0"/>
              <a:pPr/>
              <a:t>25.02.2025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9BBF7A-AF17-41F0-AFAF-CC69AFFD86F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195CDAF-63A2-4EBB-AF24-62843C177FCB}" type="datetimeFigureOut">
              <a:rPr lang="ru-RU" smtClean="0"/>
              <a:pPr/>
              <a:t>25.02.2025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9BBF7A-AF17-41F0-AFAF-CC69AFFD86F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3195CDAF-63A2-4EBB-AF24-62843C177FCB}" type="datetimeFigureOut">
              <a:rPr lang="ru-RU" smtClean="0"/>
              <a:pPr/>
              <a:t>25.02.2025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4C9BBF7A-AF17-41F0-AFAF-CC69AFFD86F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195CDAF-63A2-4EBB-AF24-62843C177FCB}" type="datetimeFigureOut">
              <a:rPr lang="ru-RU" smtClean="0"/>
              <a:pPr/>
              <a:t>25.02.2025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C9BBF7A-AF17-41F0-AFAF-CC69AFFD86F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3195CDAF-63A2-4EBB-AF24-62843C177FCB}" type="datetimeFigureOut">
              <a:rPr lang="ru-RU" smtClean="0"/>
              <a:pPr/>
              <a:t>25.02.2025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4C9BBF7A-AF17-41F0-AFAF-CC69AFFD86F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3195CDAF-63A2-4EBB-AF24-62843C177FCB}" type="datetimeFigureOut">
              <a:rPr lang="ru-RU" smtClean="0"/>
              <a:pPr/>
              <a:t>25.02.2025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4C9BBF7A-AF17-41F0-AFAF-CC69AFFD86F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195CDAF-63A2-4EBB-AF24-62843C177FCB}" type="datetimeFigureOut">
              <a:rPr lang="ru-RU" smtClean="0"/>
              <a:pPr/>
              <a:t>25.02.2025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4C9BBF7A-AF17-41F0-AFAF-CC69AFFD86F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195CDAF-63A2-4EBB-AF24-62843C177FCB}" type="datetimeFigureOut">
              <a:rPr lang="ru-RU" smtClean="0"/>
              <a:pPr/>
              <a:t>25.02.2025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4C9BBF7A-AF17-41F0-AFAF-CC69AFFD86F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195CDAF-63A2-4EBB-AF24-62843C177FCB}" type="datetimeFigureOut">
              <a:rPr lang="ru-RU" smtClean="0"/>
              <a:pPr/>
              <a:t>25.02.2025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4C9BBF7A-AF17-41F0-AFAF-CC69AFFD86F6}"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195CDAF-63A2-4EBB-AF24-62843C177FCB}" type="datetimeFigureOut">
              <a:rPr lang="ru-RU" smtClean="0"/>
              <a:pPr/>
              <a:t>25.02.2025</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C9BBF7A-AF17-41F0-AFAF-CC69AFFD86F6}"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planeta-baby.ru/priuchenie-k-gorshku.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pPr algn="ctr"/>
            <a:r>
              <a:rPr lang="ru-RU" sz="6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Что должен знать и уметь</a:t>
            </a:r>
            <a:br>
              <a:rPr lang="ru-RU" sz="6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ru-RU" sz="6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ребенок 2-3 лет ?</a:t>
            </a:r>
            <a:br>
              <a:rPr lang="ru-RU" sz="6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r>
              <a:rPr lang="ru-RU" sz="6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ru-RU" sz="60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ru-RU" dirty="0"/>
          </a:p>
        </p:txBody>
      </p:sp>
      <p:sp>
        <p:nvSpPr>
          <p:cNvPr id="3" name="Подзаголовок 2"/>
          <p:cNvSpPr>
            <a:spLocks noGrp="1"/>
          </p:cNvSpPr>
          <p:nvPr>
            <p:ph type="subTitle" idx="1"/>
          </p:nvPr>
        </p:nvSpPr>
        <p:spPr/>
        <p:txBody>
          <a:bodyPr/>
          <a:lstStyle/>
          <a:p>
            <a:endParaRPr lang="ru-RU"/>
          </a:p>
        </p:txBody>
      </p:sp>
      <p:pic>
        <p:nvPicPr>
          <p:cNvPr id="4" name="Рисунок 3" descr="kak-vybrat-igrushki.jpg"/>
          <p:cNvPicPr>
            <a:picLocks noChangeAspect="1"/>
          </p:cNvPicPr>
          <p:nvPr/>
        </p:nvPicPr>
        <p:blipFill>
          <a:blip r:embed="rId2"/>
          <a:stretch>
            <a:fillRect/>
          </a:stretch>
        </p:blipFill>
        <p:spPr>
          <a:xfrm>
            <a:off x="1571604" y="2357430"/>
            <a:ext cx="6276312" cy="411883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104677315_e3126bf063bee1040cb5624bebbb9c33.jpg"/>
          <p:cNvPicPr>
            <a:picLocks noChangeAspect="1"/>
          </p:cNvPicPr>
          <p:nvPr/>
        </p:nvPicPr>
        <p:blipFill>
          <a:blip r:embed="rId2" cstate="print"/>
          <a:stretch>
            <a:fillRect/>
          </a:stretch>
        </p:blipFill>
        <p:spPr>
          <a:xfrm>
            <a:off x="7358082" y="5064910"/>
            <a:ext cx="1785918" cy="1793090"/>
          </a:xfrm>
          <a:prstGeom prst="rect">
            <a:avLst/>
          </a:prstGeom>
        </p:spPr>
      </p:pic>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28596" y="142852"/>
            <a:ext cx="8229600" cy="6357982"/>
          </a:xfrm>
        </p:spPr>
        <p:txBody>
          <a:bodyPr>
            <a:normAutofit fontScale="32500" lnSpcReduction="20000"/>
          </a:bodyPr>
          <a:lstStyle/>
          <a:p>
            <a:pPr algn="ctr"/>
            <a:r>
              <a:rPr lang="ru-RU" sz="5500" b="1" i="1" u="sng" dirty="0" smtClean="0">
                <a:latin typeface="Times New Roman" pitchFamily="18" charset="0"/>
                <a:cs typeface="Times New Roman" pitchFamily="18" charset="0"/>
              </a:rPr>
              <a:t>Физическое развитие </a:t>
            </a:r>
          </a:p>
          <a:p>
            <a:pPr>
              <a:buNone/>
            </a:pPr>
            <a:r>
              <a:rPr lang="ru-RU" sz="5500" dirty="0" smtClean="0"/>
              <a:t>К двум годам ребенок овладел уже основными общими движениями — он умеет ходить, начинает бегать, много лазает. Но все эти движения еще очень несовершенны, неловки, неточны. Постепенно на протяжении третьего года жизни идет дальнейшее совершенствование общих движений, ходьба становится более равномерной, постепенно исчезают лишние движения.</a:t>
            </a:r>
          </a:p>
          <a:p>
            <a:pPr>
              <a:buNone/>
            </a:pPr>
            <a:r>
              <a:rPr lang="ru-RU" sz="5500" dirty="0" smtClean="0"/>
              <a:t>Совершенствуются также и движения рук. Ребенок может ловить мяч, бросать его вверх, может попасть им в цель, если она недалеко и достаточных размеров (например, бросить мяч в стоящую корзину, попасть снежком в дерево и т. д.), перекинуть мяч через невысокую сетку, катать широкий обруч.</a:t>
            </a:r>
          </a:p>
          <a:p>
            <a:pPr>
              <a:buNone/>
            </a:pPr>
            <a:r>
              <a:rPr lang="ru-RU" sz="5500" dirty="0" smtClean="0"/>
              <a:t>Ребенок этого возраста очень подвижен, он производит много разнообразных сравнительно сложных движений. Можно сказать, что он все время двигается»</a:t>
            </a:r>
          </a:p>
          <a:p>
            <a:pPr>
              <a:buNone/>
            </a:pPr>
            <a:r>
              <a:rPr lang="ru-RU" sz="5500" dirty="0" smtClean="0"/>
              <a:t>Но, несмотря на большие достижения, движения ребенка и на третьем году жизни еще недостаточно точны, координированы. Например, бегая, он не отрывает обе ноги от земли — это скорее ускоренная ходьба. При ходьбе и беге ребенок размахивает руками и т. д. Однообразные движения быстро утомляют малыша.</a:t>
            </a:r>
          </a:p>
          <a:p>
            <a:pPr>
              <a:buNone/>
            </a:pPr>
            <a:r>
              <a:rPr lang="ru-RU" sz="5500" dirty="0" smtClean="0"/>
              <a:t>Бегая, играя без устали 3—4 часа подряд, он в то же время совсем, например, не может идти с матерью, держась за ее руку, в одном направлении даже в течение получаса. Однако может спокойно пройти это расстояние, если ему будет предоставлена возможность несколько раз переменить направление, остановиться на короткое время, присесть, свернуть в сторону, побежать, залезть на что-нибудь и т. д.</a:t>
            </a:r>
          </a:p>
          <a:p>
            <a:endParaRPr lang="ru-RU"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28596" y="214290"/>
            <a:ext cx="8229600" cy="4389120"/>
          </a:xfrm>
        </p:spPr>
        <p:txBody>
          <a:bodyPr>
            <a:normAutofit fontScale="62500" lnSpcReduction="20000"/>
          </a:bodyPr>
          <a:lstStyle/>
          <a:p>
            <a:pPr algn="ctr">
              <a:buNone/>
            </a:pPr>
            <a:r>
              <a:rPr lang="ru-RU" b="1" i="1" u="sng" dirty="0" smtClean="0"/>
              <a:t>Развитие чувств </a:t>
            </a:r>
            <a:endParaRPr lang="ru-RU" i="1" u="sng" dirty="0" smtClean="0"/>
          </a:p>
          <a:p>
            <a:pPr>
              <a:buNone/>
            </a:pPr>
            <a:r>
              <a:rPr lang="ru-RU" dirty="0" smtClean="0"/>
              <a:t>Ребенку уже на втором году жизни были доступны такие чувства, как радость, любовь, гнев, страх, недовольство, ревность, обида и т. п. На третьем году внешние проявления этих чувств становятся ярче и разнообразнее.</a:t>
            </a:r>
          </a:p>
          <a:p>
            <a:pPr>
              <a:buNone/>
            </a:pPr>
            <a:r>
              <a:rPr lang="ru-RU" dirty="0" smtClean="0"/>
              <a:t>Радуясь, ребенок прыгает, хлопает в ладошки, громко смеется; испугавшись чего-либо, бежит, прячется, закрывает лицо руками; обидевшись на кого-либо, ребенок отворачивается, отказывается разговаривать. Более богатой становится и мимика ребенка, отражающая его переживания. Значительно сложнее и разнообразнее становятся причины, вызывающие чувства.</a:t>
            </a:r>
          </a:p>
          <a:p>
            <a:pPr>
              <a:buNone/>
            </a:pPr>
            <a:r>
              <a:rPr lang="ru-RU" dirty="0" smtClean="0"/>
              <a:t>Ребенку, который всегда бывает чистым, стыдно, если у него оказался грязным нос; ему стыдно, когда его осуждают за то, что он ударил маленького; он радуется, что построил домик, хорошо нарисовал, сложил разрезную картинку; он проявляет застенчивость в присутствии чужого человека, смущается.</a:t>
            </a:r>
          </a:p>
          <a:p>
            <a:pPr>
              <a:buNone/>
            </a:pPr>
            <a:r>
              <a:rPr lang="ru-RU" dirty="0" smtClean="0"/>
              <a:t>В этом возрасте ребенку доступны уже и эстетические переживания. Ему нравится нарядное новое платье, красивый бант. «Какой красивый», — заявляет он. Малыш получает удовольствие от приятного запаха цветов; выражает удивление и восхищение, оказавшись на пестром от цветов лугу, залитом солнцем: «Как красиво, хорошо, правда, мама?» — говорит ребенок и бегает от одного цветка к другому. Конечно, все эти чувства ребенок будет проявлять, если взрослые раньше обращали его внимание на красоту природы.</a:t>
            </a:r>
          </a:p>
          <a:p>
            <a:endParaRPr lang="ru-RU" dirty="0"/>
          </a:p>
        </p:txBody>
      </p:sp>
      <p:pic>
        <p:nvPicPr>
          <p:cNvPr id="4" name="Рисунок 3" descr="86ab38efe9001ca942541bce7cefe824.jpg"/>
          <p:cNvPicPr>
            <a:picLocks noChangeAspect="1"/>
          </p:cNvPicPr>
          <p:nvPr/>
        </p:nvPicPr>
        <p:blipFill>
          <a:blip r:embed="rId2"/>
          <a:stretch>
            <a:fillRect/>
          </a:stretch>
        </p:blipFill>
        <p:spPr>
          <a:xfrm>
            <a:off x="5214942" y="4243656"/>
            <a:ext cx="3222612" cy="261434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Содержимое 4" descr="ede6fe436f68b39507515ba3ee4b1a0a.jpg"/>
          <p:cNvPicPr>
            <a:picLocks noGrp="1" noChangeAspect="1"/>
          </p:cNvPicPr>
          <p:nvPr>
            <p:ph idx="1"/>
          </p:nvPr>
        </p:nvPicPr>
        <p:blipFill>
          <a:blip r:embed="rId2"/>
          <a:stretch>
            <a:fillRect/>
          </a:stretch>
        </p:blipFill>
        <p:spPr>
          <a:xfrm>
            <a:off x="4857752" y="3948710"/>
            <a:ext cx="4079868" cy="2702913"/>
          </a:xfrm>
        </p:spPr>
      </p:pic>
      <p:sp>
        <p:nvSpPr>
          <p:cNvPr id="4" name="TextBox 3"/>
          <p:cNvSpPr txBox="1"/>
          <p:nvPr/>
        </p:nvSpPr>
        <p:spPr>
          <a:xfrm>
            <a:off x="857224" y="142852"/>
            <a:ext cx="7500990" cy="4801314"/>
          </a:xfrm>
          <a:prstGeom prst="rect">
            <a:avLst/>
          </a:prstGeom>
          <a:noFill/>
        </p:spPr>
        <p:txBody>
          <a:bodyPr wrap="square" rtlCol="0">
            <a:spAutoFit/>
          </a:bodyPr>
          <a:lstStyle/>
          <a:p>
            <a:pPr algn="ctr"/>
            <a:r>
              <a:rPr lang="ru-RU" b="1" i="1" u="sng" dirty="0" smtClean="0"/>
              <a:t>Труд</a:t>
            </a:r>
          </a:p>
          <a:p>
            <a:r>
              <a:rPr lang="ru-RU" b="1" dirty="0" smtClean="0"/>
              <a:t>Дети учатся самостоятельно выполнять простейшие трудовые поручения</a:t>
            </a:r>
            <a:r>
              <a:rPr lang="ru-RU" dirty="0" smtClean="0"/>
              <a:t>: расставить по местам игрушки, убрать в ящик строительный материал, полить растения, покормить рыбок и птичек, перед обедом расставить тарелки, </a:t>
            </a:r>
            <a:r>
              <a:rPr lang="ru-RU" dirty="0" err="1" smtClean="0"/>
              <a:t>салфетницы</a:t>
            </a:r>
            <a:r>
              <a:rPr lang="ru-RU" dirty="0" smtClean="0"/>
              <a:t>, разложить ложки. Для своевременного формирования самостоятельности родители сообщают детям их маленькие обязанности: одежду беречь, игрушки не разбрасывать, охотно выполнять поручения взрослых, не шуметь, когда старший брат готовит уроки, когда находишься в спальне.</a:t>
            </a:r>
            <a:r>
              <a:rPr lang="ru-RU" b="1" dirty="0" smtClean="0"/>
              <a:t> Необходимо создавать условия</a:t>
            </a:r>
            <a:r>
              <a:rPr lang="ru-RU" dirty="0" smtClean="0"/>
              <a:t> для того, чтобы в самостоятельной деятельности дети могли использовать накопленные знания и опыт: дети могут раздеться, завернуть рукава, вымыть руки, если одежда удобна.</a:t>
            </a:r>
            <a:r>
              <a:rPr lang="ru-RU" b="1" dirty="0" smtClean="0"/>
              <a:t> Важна и оценка, поощрение ребенка</a:t>
            </a:r>
            <a:r>
              <a:rPr lang="ru-RU" dirty="0" smtClean="0"/>
              <a:t>, привлечение внимания посторонних к проявлениям его самостоятельности. Тогда ребенок будет стараться самостоятельно найти себе занятие, справиться с ним и даже оказать помощь тому малышу, который в ней нуждается.</a:t>
            </a:r>
            <a:endParaRPr lang="ru-RU"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Содержимое 2"/>
          <p:cNvSpPr>
            <a:spLocks noGrp="1"/>
          </p:cNvSpPr>
          <p:nvPr>
            <p:ph idx="1"/>
          </p:nvPr>
        </p:nvSpPr>
        <p:spPr>
          <a:xfrm>
            <a:off x="428596" y="357166"/>
            <a:ext cx="8229600" cy="4389120"/>
          </a:xfrm>
        </p:spPr>
        <p:txBody>
          <a:bodyPr>
            <a:normAutofit fontScale="55000" lnSpcReduction="20000"/>
          </a:bodyPr>
          <a:lstStyle/>
          <a:p>
            <a:pPr algn="ctr"/>
            <a:r>
              <a:rPr lang="ru-RU" sz="5100" b="1" i="1" u="sng" dirty="0" smtClean="0">
                <a:latin typeface="Times New Roman" pitchFamily="18" charset="0"/>
                <a:cs typeface="Times New Roman" pitchFamily="18" charset="0"/>
              </a:rPr>
              <a:t>Туалет.</a:t>
            </a:r>
            <a:r>
              <a:rPr lang="ru-RU" sz="3600" b="1" i="1" u="sng" dirty="0" smtClean="0">
                <a:latin typeface="Times New Roman" pitchFamily="18" charset="0"/>
                <a:cs typeface="Times New Roman" pitchFamily="18" charset="0"/>
              </a:rPr>
              <a:t> </a:t>
            </a:r>
          </a:p>
          <a:p>
            <a:pPr>
              <a:buNone/>
            </a:pPr>
            <a:r>
              <a:rPr lang="ru-RU" sz="3800" dirty="0" smtClean="0"/>
              <a:t>В этот возрастной промежуток необходимо, чтобы ребенок полностью перешел на </a:t>
            </a:r>
            <a:r>
              <a:rPr lang="ru-RU" sz="3800" b="1" dirty="0" smtClean="0">
                <a:hlinkClick r:id="rId2"/>
              </a:rPr>
              <a:t>пользование горшком</a:t>
            </a:r>
            <a:r>
              <a:rPr lang="ru-RU" sz="3800" dirty="0" smtClean="0"/>
              <a:t>. Вообще период перехода от </a:t>
            </a:r>
            <a:r>
              <a:rPr lang="ru-RU" sz="3800" dirty="0" err="1" smtClean="0"/>
              <a:t>памперсов</a:t>
            </a:r>
            <a:r>
              <a:rPr lang="ru-RU" sz="3800" dirty="0" smtClean="0"/>
              <a:t> к самостоятельности имеет очень разные временные границы у разных детей (в том числе зависит это и от родителей). Кто-то начинает приучать с того момента, как ребенок начал сидеть. Но все же проситься на горшок он начинает тогда, когда в его действиях появляется осознанность. А приучают все по-разному, но чаще все-таки изначально принудительно, т.е. периодически делать подходы к горшку, пока у ребенка это не отложится на сознательном уровне. Кто-то личный пример использует (делая ставку на то, что дети все-таки великие подражатели). Тут уже, как говорится, выбирайте свой подход. К 3-м годам явление "мокрых штанов", конечно, допустимо, но в редких случаях.</a:t>
            </a:r>
          </a:p>
          <a:p>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500034" y="285728"/>
            <a:ext cx="8229600" cy="4389120"/>
          </a:xfrm>
        </p:spPr>
        <p:txBody>
          <a:bodyPr>
            <a:normAutofit/>
          </a:bodyPr>
          <a:lstStyle/>
          <a:p>
            <a:pPr algn="ctr">
              <a:buNone/>
            </a:pPr>
            <a:r>
              <a:rPr lang="ru-RU" sz="2800" b="1" i="1" u="sng" dirty="0" smtClean="0">
                <a:latin typeface="Times New Roman" pitchFamily="18" charset="0"/>
                <a:cs typeface="Times New Roman" pitchFamily="18" charset="0"/>
              </a:rPr>
              <a:t>Приведенные нормы развития ребенка разработаны ведущими специалистами в сфере детской психологии, физиологии и методики дошкольного развития и воспитания детей.</a:t>
            </a:r>
            <a:endParaRPr lang="ru-RU" sz="2800" b="1" i="1" u="sng" dirty="0">
              <a:latin typeface="Times New Roman" pitchFamily="18" charset="0"/>
              <a:cs typeface="Times New Roman" pitchFamily="18" charset="0"/>
            </a:endParaRPr>
          </a:p>
        </p:txBody>
      </p:sp>
      <p:pic>
        <p:nvPicPr>
          <p:cNvPr id="4" name="Рисунок 3" descr="Immagine.jpg"/>
          <p:cNvPicPr>
            <a:picLocks noChangeAspect="1"/>
          </p:cNvPicPr>
          <p:nvPr/>
        </p:nvPicPr>
        <p:blipFill>
          <a:blip r:embed="rId2"/>
          <a:stretch>
            <a:fillRect/>
          </a:stretch>
        </p:blipFill>
        <p:spPr>
          <a:xfrm>
            <a:off x="1071538" y="2428868"/>
            <a:ext cx="7572428" cy="4070007"/>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571472" y="285728"/>
            <a:ext cx="8229600" cy="4389120"/>
          </a:xfrm>
        </p:spPr>
        <p:txBody>
          <a:bodyPr>
            <a:normAutofit/>
          </a:bodyPr>
          <a:lstStyle/>
          <a:p>
            <a:pPr algn="ctr">
              <a:buNone/>
            </a:pPr>
            <a:r>
              <a:rPr lang="ru-RU" sz="2800" b="1" i="1" u="sng" dirty="0" smtClean="0">
                <a:latin typeface="Times New Roman" pitchFamily="18" charset="0"/>
                <a:cs typeface="Times New Roman" pitchFamily="18" charset="0"/>
              </a:rPr>
              <a:t>Активность ребенка. </a:t>
            </a:r>
          </a:p>
          <a:p>
            <a:pPr>
              <a:buNone/>
            </a:pPr>
            <a:r>
              <a:rPr lang="ru-RU" sz="2400" dirty="0" smtClean="0">
                <a:latin typeface="Times New Roman" pitchFamily="18" charset="0"/>
                <a:cs typeface="Times New Roman" pitchFamily="18" charset="0"/>
              </a:rPr>
              <a:t>2-3-летние малыши весьма активны во всех проявлениях. Теперь они уже уверенно держатся на ногах, да так, что не каждая мать угонится за своим чадом. Кроме этого, ребенок охотно подражает действиям взрослых. Этим и обусловлено появление в данном возрастном периоде ролевых игр. Например, подражая матери, ребенок стремится мыть свою чашку: это же невероятно интересно мыть и плескаться одновременно. Святое дело и постирать свою рубашку или нагрудник, мама-то каждый день этим занимается, надо, дескать, и самому попробовать.</a:t>
            </a:r>
            <a:endParaRPr lang="ru-RU" sz="2400" dirty="0">
              <a:latin typeface="Times New Roman" pitchFamily="18" charset="0"/>
              <a:cs typeface="Times New Roman" pitchFamily="18" charset="0"/>
            </a:endParaRPr>
          </a:p>
        </p:txBody>
      </p:sp>
      <p:pic>
        <p:nvPicPr>
          <p:cNvPr id="5" name="Рисунок 4" descr="f_7444743.jpg"/>
          <p:cNvPicPr>
            <a:picLocks noChangeAspect="1"/>
          </p:cNvPicPr>
          <p:nvPr/>
        </p:nvPicPr>
        <p:blipFill>
          <a:blip r:embed="rId2"/>
          <a:stretch>
            <a:fillRect/>
          </a:stretch>
        </p:blipFill>
        <p:spPr>
          <a:xfrm>
            <a:off x="2857488" y="4643446"/>
            <a:ext cx="3312367" cy="2214554"/>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500034" y="285728"/>
            <a:ext cx="8229600" cy="4389120"/>
          </a:xfrm>
        </p:spPr>
        <p:txBody>
          <a:bodyPr>
            <a:normAutofit fontScale="85000" lnSpcReduction="20000"/>
          </a:bodyPr>
          <a:lstStyle/>
          <a:p>
            <a:pPr algn="ctr">
              <a:buNone/>
            </a:pPr>
            <a:r>
              <a:rPr lang="ru-RU" sz="3300" b="1" i="1" u="sng" dirty="0" smtClean="0"/>
              <a:t>Развитие речи. </a:t>
            </a:r>
          </a:p>
          <a:p>
            <a:pPr>
              <a:buNone/>
            </a:pPr>
            <a:r>
              <a:rPr lang="ru-RU" dirty="0" smtClean="0"/>
              <a:t>Примерно, с двух с половиной (а иногда и раньше) ребенок уже осмысленно называет близких по имени а себя упоминает от первого лица. Постепенно (ближе к 3-м годам) ребенок добавляет к прилагательным нужные окончания (т.е. совпадающие с падежом существительного). Уже понимает значение собирательных существительных ("одежда", "овощи" и пр.), но сам их пока не упоминает в своей речи. К 3-м годам ребенок уже может делать некоторые описания, к примеру, может рассказать про любимое лакомство.</a:t>
            </a:r>
          </a:p>
          <a:p>
            <a:pPr>
              <a:buNone/>
            </a:pPr>
            <a:r>
              <a:rPr lang="ru-RU" dirty="0" smtClean="0"/>
              <a:t>Также его сознанию становятся доступными слова, обозначающие абстрактные понятия: жарко-холодно, светло-темно. И ориентиры в пространстве: </a:t>
            </a:r>
            <a:r>
              <a:rPr lang="ru-RU" dirty="0" err="1" smtClean="0"/>
              <a:t>спереди-сзади</a:t>
            </a:r>
            <a:r>
              <a:rPr lang="ru-RU" dirty="0" smtClean="0"/>
              <a:t>, близко-далеко и пр.</a:t>
            </a:r>
          </a:p>
          <a:p>
            <a:endParaRPr lang="ru-RU" dirty="0"/>
          </a:p>
        </p:txBody>
      </p:sp>
      <p:pic>
        <p:nvPicPr>
          <p:cNvPr id="4" name="Рисунок 3" descr="article-2471010-0A2240E1000005DC-688_634x422.jpg"/>
          <p:cNvPicPr>
            <a:picLocks noChangeAspect="1"/>
          </p:cNvPicPr>
          <p:nvPr/>
        </p:nvPicPr>
        <p:blipFill>
          <a:blip r:embed="rId2"/>
          <a:stretch>
            <a:fillRect/>
          </a:stretch>
        </p:blipFill>
        <p:spPr>
          <a:xfrm>
            <a:off x="5429256" y="4357694"/>
            <a:ext cx="3391410" cy="225737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28596" y="285728"/>
            <a:ext cx="8229600" cy="5643602"/>
          </a:xfrm>
        </p:spPr>
        <p:txBody>
          <a:bodyPr>
            <a:normAutofit fontScale="77500" lnSpcReduction="20000"/>
          </a:bodyPr>
          <a:lstStyle/>
          <a:p>
            <a:pPr algn="ctr" fontAlgn="base">
              <a:buNone/>
            </a:pPr>
            <a:r>
              <a:rPr lang="ru-RU" sz="3100" b="1" i="1" u="sng" dirty="0" smtClean="0">
                <a:latin typeface="Times New Roman" pitchFamily="18" charset="0"/>
                <a:cs typeface="Times New Roman" pitchFamily="18" charset="0"/>
              </a:rPr>
              <a:t>Память, внимание, мышление</a:t>
            </a:r>
          </a:p>
          <a:p>
            <a:pPr algn="ctr" fontAlgn="base">
              <a:buNone/>
            </a:pPr>
            <a:r>
              <a:rPr lang="ru-RU" sz="3100" b="1" i="1" u="sng" dirty="0" smtClean="0">
                <a:latin typeface="Times New Roman" pitchFamily="18" charset="0"/>
                <a:cs typeface="Times New Roman" pitchFamily="18" charset="0"/>
              </a:rPr>
              <a:t>В 2-3 года ребенок может:</a:t>
            </a:r>
          </a:p>
          <a:p>
            <a:pPr lvl="0" fontAlgn="base">
              <a:buNone/>
            </a:pPr>
            <a:r>
              <a:rPr lang="ru-RU" dirty="0" smtClean="0"/>
              <a:t>Правильно складывать пирамидку, матрешку.</a:t>
            </a:r>
          </a:p>
          <a:p>
            <a:pPr lvl="0" fontAlgn="base">
              <a:buNone/>
            </a:pPr>
            <a:r>
              <a:rPr lang="ru-RU" dirty="0" smtClean="0"/>
              <a:t>Узнавать предметы по их составляющим (например, крыша домика).</a:t>
            </a:r>
          </a:p>
          <a:p>
            <a:pPr lvl="0" fontAlgn="base">
              <a:buNone/>
            </a:pPr>
            <a:r>
              <a:rPr lang="ru-RU" dirty="0" smtClean="0"/>
              <a:t>Складывать </a:t>
            </a:r>
            <a:r>
              <a:rPr lang="ru-RU" dirty="0" err="1" smtClean="0"/>
              <a:t>пазлы</a:t>
            </a:r>
            <a:r>
              <a:rPr lang="ru-RU" dirty="0" smtClean="0"/>
              <a:t> из 2-4 частей.</a:t>
            </a:r>
          </a:p>
          <a:p>
            <a:pPr lvl="0" fontAlgn="base">
              <a:buNone/>
            </a:pPr>
            <a:r>
              <a:rPr lang="ru-RU" dirty="0" smtClean="0"/>
              <a:t>Узнавать и называть основные цвета: красный, желтый, зеленый, синий, белый, черный.</a:t>
            </a:r>
          </a:p>
          <a:p>
            <a:pPr lvl="0" fontAlgn="base">
              <a:buNone/>
            </a:pPr>
            <a:r>
              <a:rPr lang="ru-RU" dirty="0" smtClean="0"/>
              <a:t>Понимать значения слов «одинаковые», «похожие», «разные».</a:t>
            </a:r>
          </a:p>
          <a:p>
            <a:pPr lvl="0" fontAlgn="base">
              <a:buNone/>
            </a:pPr>
            <a:r>
              <a:rPr lang="ru-RU" dirty="0" smtClean="0"/>
              <a:t>Называть предметы, которых не хватает рисунку (хвостик у зайчика, колесо у машины).</a:t>
            </a:r>
          </a:p>
          <a:p>
            <a:pPr lvl="0" fontAlgn="base">
              <a:buNone/>
            </a:pPr>
            <a:r>
              <a:rPr lang="ru-RU" dirty="0" smtClean="0"/>
              <a:t>Из трех предметов выбирать нужный по описанию.</a:t>
            </a:r>
          </a:p>
          <a:p>
            <a:pPr lvl="0" fontAlgn="base">
              <a:buNone/>
            </a:pPr>
            <a:r>
              <a:rPr lang="ru-RU" dirty="0" smtClean="0"/>
              <a:t>Рассказывать по памяти про содержание увиденных рисунков (например, на каких музыкальных инструментах играют детки)</a:t>
            </a:r>
          </a:p>
          <a:p>
            <a:pPr lvl="0" fontAlgn="base">
              <a:buNone/>
            </a:pPr>
            <a:r>
              <a:rPr lang="ru-RU" dirty="0" smtClean="0"/>
              <a:t>Помнить, что делал сутра, днем, вечером.</a:t>
            </a:r>
          </a:p>
          <a:p>
            <a:pPr fontAlgn="base">
              <a:buNone/>
            </a:pPr>
            <a:r>
              <a:rPr lang="ru-RU" dirty="0" smtClean="0"/>
              <a:t>В этом возрасте ребенок активно тренирует свою память, учиться концентрироваться, ставить перед собой цель что-то запомнить, найти по картинке, ответить на вопрос взрослого.</a:t>
            </a:r>
          </a:p>
          <a:p>
            <a:endParaRPr lang="ru-RU" dirty="0"/>
          </a:p>
        </p:txBody>
      </p:sp>
      <p:pic>
        <p:nvPicPr>
          <p:cNvPr id="4" name="Рисунок 3" descr="Doing-homework.jpg"/>
          <p:cNvPicPr>
            <a:picLocks noChangeAspect="1"/>
          </p:cNvPicPr>
          <p:nvPr/>
        </p:nvPicPr>
        <p:blipFill>
          <a:blip r:embed="rId2"/>
          <a:stretch>
            <a:fillRect/>
          </a:stretch>
        </p:blipFill>
        <p:spPr>
          <a:xfrm>
            <a:off x="7429520" y="4900324"/>
            <a:ext cx="1357322" cy="1957676"/>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28596" y="285728"/>
            <a:ext cx="8229600" cy="4389120"/>
          </a:xfrm>
        </p:spPr>
        <p:txBody>
          <a:bodyPr>
            <a:normAutofit fontScale="77500" lnSpcReduction="20000"/>
          </a:bodyPr>
          <a:lstStyle/>
          <a:p>
            <a:pPr algn="ctr" fontAlgn="base"/>
            <a:r>
              <a:rPr lang="ru-RU" sz="3300" b="1" i="1" u="sng" dirty="0" smtClean="0">
                <a:latin typeface="Times New Roman" pitchFamily="18" charset="0"/>
                <a:cs typeface="Times New Roman" pitchFamily="18" charset="0"/>
              </a:rPr>
              <a:t>Математика</a:t>
            </a:r>
          </a:p>
          <a:p>
            <a:pPr algn="ctr" fontAlgn="base"/>
            <a:r>
              <a:rPr lang="ru-RU" sz="3300" b="1" i="1" u="sng" dirty="0" smtClean="0">
                <a:latin typeface="Times New Roman" pitchFamily="18" charset="0"/>
                <a:cs typeface="Times New Roman" pitchFamily="18" charset="0"/>
              </a:rPr>
              <a:t>К 3 годам ребенок способен:</a:t>
            </a:r>
            <a:endParaRPr lang="ru-RU" sz="3300" i="1" u="sng" dirty="0" smtClean="0">
              <a:latin typeface="Times New Roman" pitchFamily="18" charset="0"/>
              <a:cs typeface="Times New Roman" pitchFamily="18" charset="0"/>
            </a:endParaRPr>
          </a:p>
          <a:p>
            <a:pPr lvl="0" fontAlgn="base">
              <a:buNone/>
            </a:pPr>
            <a:r>
              <a:rPr lang="ru-RU" dirty="0" smtClean="0"/>
              <a:t>Узнавать и называть основные геометрические фигуры: круг, треугольник, квадрат.</a:t>
            </a:r>
          </a:p>
          <a:p>
            <a:pPr lvl="0" fontAlgn="base">
              <a:buNone/>
            </a:pPr>
            <a:r>
              <a:rPr lang="ru-RU" dirty="0" smtClean="0"/>
              <a:t>Считать предметы от 1 до 5, отвечать на вопрос: «Сколько всего?»</a:t>
            </a:r>
          </a:p>
          <a:p>
            <a:pPr lvl="0" fontAlgn="base">
              <a:buNone/>
            </a:pPr>
            <a:r>
              <a:rPr lang="ru-RU" dirty="0" smtClean="0"/>
              <a:t>Знать, сколько пальцев на руках, ушей у собаки, лап у лисички и т.д.</a:t>
            </a:r>
          </a:p>
          <a:p>
            <a:pPr lvl="0" fontAlgn="base">
              <a:buNone/>
            </a:pPr>
            <a:r>
              <a:rPr lang="ru-RU" dirty="0" smtClean="0"/>
              <a:t>Различать понятия «много», «мало», «один», «ни одного».</a:t>
            </a:r>
          </a:p>
          <a:p>
            <a:pPr lvl="0" fontAlgn="base">
              <a:buNone/>
            </a:pPr>
            <a:r>
              <a:rPr lang="ru-RU" dirty="0" smtClean="0"/>
              <a:t>Сравнивать 2-3 предмета разной длинны, высоты и ширины.</a:t>
            </a:r>
          </a:p>
          <a:p>
            <a:pPr lvl="0" fontAlgn="base">
              <a:buNone/>
            </a:pPr>
            <a:r>
              <a:rPr lang="ru-RU" dirty="0" smtClean="0"/>
              <a:t>Понимать слова «сверху», «снизу».</a:t>
            </a:r>
          </a:p>
          <a:p>
            <a:pPr fontAlgn="base">
              <a:buNone/>
            </a:pPr>
            <a:r>
              <a:rPr lang="ru-RU" dirty="0" smtClean="0"/>
              <a:t>На данном этапе закладываются основы знаний про количество предметов, их размеры и форму. Ребенок должен помнить, что предметы считаются с лева на право, при счете числа нельзя пропускать и называть дважды.</a:t>
            </a:r>
          </a:p>
          <a:p>
            <a:endParaRPr lang="ru-RU" dirty="0"/>
          </a:p>
        </p:txBody>
      </p:sp>
      <p:pic>
        <p:nvPicPr>
          <p:cNvPr id="4" name="Рисунок 3" descr="istock_000002982769small.jpg"/>
          <p:cNvPicPr>
            <a:picLocks noChangeAspect="1"/>
          </p:cNvPicPr>
          <p:nvPr/>
        </p:nvPicPr>
        <p:blipFill>
          <a:blip r:embed="rId2" cstate="print"/>
          <a:stretch>
            <a:fillRect/>
          </a:stretch>
        </p:blipFill>
        <p:spPr>
          <a:xfrm>
            <a:off x="2928926" y="4786322"/>
            <a:ext cx="3113017" cy="207167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500034" y="285728"/>
            <a:ext cx="8229600" cy="4389120"/>
          </a:xfrm>
        </p:spPr>
        <p:txBody>
          <a:bodyPr>
            <a:normAutofit/>
          </a:bodyPr>
          <a:lstStyle/>
          <a:p>
            <a:pPr algn="ctr" fontAlgn="base">
              <a:buNone/>
            </a:pPr>
            <a:r>
              <a:rPr lang="ru-RU" sz="2800" b="1" i="1" u="sng" dirty="0" smtClean="0">
                <a:latin typeface="Times New Roman" pitchFamily="18" charset="0"/>
                <a:cs typeface="Times New Roman" pitchFamily="18" charset="0"/>
              </a:rPr>
              <a:t>Графические навыки</a:t>
            </a:r>
            <a:endParaRPr lang="ru-RU" sz="2800" i="1" u="sng" dirty="0" smtClean="0">
              <a:latin typeface="Times New Roman" pitchFamily="18" charset="0"/>
              <a:cs typeface="Times New Roman" pitchFamily="18" charset="0"/>
            </a:endParaRPr>
          </a:p>
          <a:p>
            <a:pPr fontAlgn="base">
              <a:buNone/>
            </a:pPr>
            <a:r>
              <a:rPr lang="ru-RU" dirty="0" smtClean="0"/>
              <a:t>Ребенок начинает пользоваться разными графическими средствами: мелом, красками, карандашами, фломастерами; учиться проводить линии, рисовать кружочки, раскрашивать рисунки.</a:t>
            </a:r>
          </a:p>
          <a:p>
            <a:pPr fontAlgn="base">
              <a:buNone/>
            </a:pPr>
            <a:r>
              <a:rPr lang="ru-RU" dirty="0" smtClean="0"/>
              <a:t>Помочь овладеть данными навыками помогут всевозможные развивающие игрушки, книжки и, конечно же, ваше общение с ребенком. </a:t>
            </a:r>
            <a:endParaRPr lang="ru-RU" dirty="0"/>
          </a:p>
        </p:txBody>
      </p:sp>
      <p:pic>
        <p:nvPicPr>
          <p:cNvPr id="4" name="Рисунок 3" descr="raskraski.jpg"/>
          <p:cNvPicPr>
            <a:picLocks noChangeAspect="1"/>
          </p:cNvPicPr>
          <p:nvPr/>
        </p:nvPicPr>
        <p:blipFill>
          <a:blip r:embed="rId2"/>
          <a:stretch>
            <a:fillRect/>
          </a:stretch>
        </p:blipFill>
        <p:spPr>
          <a:xfrm>
            <a:off x="2143108" y="3857628"/>
            <a:ext cx="4119568" cy="274245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28596" y="285728"/>
            <a:ext cx="8229600" cy="4389120"/>
          </a:xfrm>
        </p:spPr>
        <p:txBody>
          <a:bodyPr>
            <a:normAutofit fontScale="92500" lnSpcReduction="10000"/>
          </a:bodyPr>
          <a:lstStyle/>
          <a:p>
            <a:pPr algn="ctr">
              <a:buNone/>
            </a:pPr>
            <a:r>
              <a:rPr lang="ru-RU" sz="2800" b="1" i="1" u="sng" dirty="0" smtClean="0">
                <a:latin typeface="Times New Roman" pitchFamily="18" charset="0"/>
                <a:cs typeface="Times New Roman" pitchFamily="18" charset="0"/>
              </a:rPr>
              <a:t>Развитие мелкой моторики </a:t>
            </a:r>
            <a:r>
              <a:rPr lang="ru-RU" dirty="0" smtClean="0"/>
              <a:t/>
            </a:r>
            <a:br>
              <a:rPr lang="ru-RU" dirty="0" smtClean="0"/>
            </a:br>
            <a:r>
              <a:rPr lang="ru-RU" dirty="0" smtClean="0"/>
              <a:t/>
            </a:r>
            <a:br>
              <a:rPr lang="ru-RU" dirty="0" smtClean="0"/>
            </a:br>
            <a:r>
              <a:rPr lang="ru-RU" dirty="0" smtClean="0"/>
              <a:t> Малыш должен уметь проводить вертикальные, горизонтальные и наклонные линии нужного размера. Для этого можно предложить дорисовать забор, лучи у солнца, дождик и </a:t>
            </a:r>
            <a:r>
              <a:rPr lang="ru-RU" dirty="0" err="1" smtClean="0"/>
              <a:t>т.д</a:t>
            </a:r>
            <a:r>
              <a:rPr lang="ru-RU" dirty="0" smtClean="0"/>
              <a:t> Также должен уметь рисовать округлые предметы. </a:t>
            </a:r>
            <a:br>
              <a:rPr lang="ru-RU" dirty="0" smtClean="0"/>
            </a:br>
            <a:r>
              <a:rPr lang="ru-RU" dirty="0" smtClean="0"/>
              <a:t>Малыш должен уметь аккуратно раскрашивать картинки. </a:t>
            </a:r>
            <a:br>
              <a:rPr lang="ru-RU" dirty="0" smtClean="0"/>
            </a:br>
            <a:r>
              <a:rPr lang="ru-RU" dirty="0" smtClean="0"/>
              <a:t> Ребенок должен уметь выполнять простые движения пальчиковой гимнастики. </a:t>
            </a:r>
            <a:br>
              <a:rPr lang="ru-RU" dirty="0" smtClean="0"/>
            </a:br>
            <a:endParaRPr lang="ru-RU" dirty="0"/>
          </a:p>
        </p:txBody>
      </p:sp>
      <p:pic>
        <p:nvPicPr>
          <p:cNvPr id="4" name="Рисунок 3" descr="o-polze-skladyvanija-kusudam_1.jpg"/>
          <p:cNvPicPr>
            <a:picLocks noChangeAspect="1"/>
          </p:cNvPicPr>
          <p:nvPr/>
        </p:nvPicPr>
        <p:blipFill>
          <a:blip r:embed="rId2"/>
          <a:stretch>
            <a:fillRect/>
          </a:stretch>
        </p:blipFill>
        <p:spPr>
          <a:xfrm>
            <a:off x="2786050" y="4143380"/>
            <a:ext cx="3787509" cy="252254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pic>
        <p:nvPicPr>
          <p:cNvPr id="5" name="Содержимое 4" descr="294.jpg"/>
          <p:cNvPicPr>
            <a:picLocks noGrp="1" noChangeAspect="1"/>
          </p:cNvPicPr>
          <p:nvPr>
            <p:ph idx="1"/>
          </p:nvPr>
        </p:nvPicPr>
        <p:blipFill>
          <a:blip r:embed="rId2" cstate="print"/>
          <a:stretch>
            <a:fillRect/>
          </a:stretch>
        </p:blipFill>
        <p:spPr>
          <a:xfrm>
            <a:off x="6429388" y="4748830"/>
            <a:ext cx="2330575" cy="2109170"/>
          </a:xfrm>
        </p:spPr>
      </p:pic>
      <p:sp>
        <p:nvSpPr>
          <p:cNvPr id="4" name="TextBox 3"/>
          <p:cNvSpPr txBox="1"/>
          <p:nvPr/>
        </p:nvSpPr>
        <p:spPr>
          <a:xfrm>
            <a:off x="214282" y="142852"/>
            <a:ext cx="7500990" cy="5355312"/>
          </a:xfrm>
          <a:prstGeom prst="rect">
            <a:avLst/>
          </a:prstGeom>
          <a:noFill/>
        </p:spPr>
        <p:txBody>
          <a:bodyPr wrap="square" rtlCol="0">
            <a:spAutoFit/>
          </a:bodyPr>
          <a:lstStyle/>
          <a:p>
            <a:pPr algn="ctr"/>
            <a:r>
              <a:rPr lang="ru-RU" b="1" i="1" u="sng" dirty="0" smtClean="0"/>
              <a:t>Игровая деятельность.</a:t>
            </a:r>
          </a:p>
          <a:p>
            <a:r>
              <a:rPr lang="ru-RU" dirty="0" smtClean="0"/>
              <a:t>Ребенок 2—3 лет в своей игре обычно подражает тому, что он видит и слышит, и тем самым он как бы закрепляет в своем сознании, памяти то, что он повседневно воспринимает.</a:t>
            </a:r>
          </a:p>
          <a:p>
            <a:r>
              <a:rPr lang="ru-RU" dirty="0" smtClean="0"/>
              <a:t>В игре формируются характер и нормы поведения ребенка, т. е. отношение к вещам, взаимоотношения с окружающими людьми, оценка поступков. Поэтому нам должно быть не безразлично, чем и как играет наш ребенок. В этом отношении не следует руководствоваться пословицей: «Чем бы дитя ни тешилось, лишь бы «не плакало».</a:t>
            </a:r>
          </a:p>
          <a:p>
            <a:r>
              <a:rPr lang="ru-RU" dirty="0" smtClean="0"/>
              <a:t>Ребенок на третьем году жизни может уже сам найти себе занятие и продолжительное время, до часа — полутора, играть один. Умение ребенка самостоятельно играть, заниматься следует всячески развивать. Делать это нужно не только потому, что самостоятельные игры ребенка дают взрослому возможность заниматься своими делами, но главным образом потому, что это полезно ребенку.</a:t>
            </a:r>
          </a:p>
          <a:p>
            <a:r>
              <a:rPr lang="ru-RU" dirty="0" smtClean="0"/>
              <a:t>В самостоятельных занятиях у ребенка развиваются инициатива, умение преодолевать затруднения, настойчивость в достижении цели и другие ценные качества. </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90</TotalTime>
  <Words>1093</Words>
  <Application>Microsoft Office PowerPoint</Application>
  <PresentationFormat>Экран (4:3)</PresentationFormat>
  <Paragraphs>52</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Поток</vt:lpstr>
      <vt:lpstr>Что должен знать и уметь ребенок 2-3 лет ?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Что должен знать и уметь ребенок 2-3 лет ?</dc:title>
  <dc:creator>Андрей</dc:creator>
  <cp:lastModifiedBy>ангш</cp:lastModifiedBy>
  <cp:revision>11</cp:revision>
  <dcterms:created xsi:type="dcterms:W3CDTF">2014-04-10T10:03:52Z</dcterms:created>
  <dcterms:modified xsi:type="dcterms:W3CDTF">2025-02-25T10:01:32Z</dcterms:modified>
</cp:coreProperties>
</file>